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gnoli, Amy" initials="RA" lastIdx="3" clrIdx="0">
    <p:extLst>
      <p:ext uri="{19B8F6BF-5375-455C-9EA6-DF929625EA0E}">
        <p15:presenceInfo xmlns:p15="http://schemas.microsoft.com/office/powerpoint/2012/main" userId="S-1-5-21-494292953-1948397803-1850952788-551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364" y="36"/>
      </p:cViewPr>
      <p:guideLst>
        <p:guide orient="horz" pos="338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5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42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371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21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24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0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8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89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66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14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C237-299D-4772-A5EE-EACEE45B248C}" type="datetimeFigureOut">
              <a:rPr lang="en-CA" smtClean="0"/>
              <a:t>2021-09-09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C97B-CF46-4DAB-B559-34EC56AB05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3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18770" y="1714931"/>
            <a:ext cx="70294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name: </a:t>
            </a: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</a:t>
            </a: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0125" y="780265"/>
            <a:ext cx="69828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 enhanced screening process must be completed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daily in licensed child care settings, as per Ministry of Health direction.  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responses you provide will be used to determine your child’s eligibility to enter the program on the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 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health of children, families and the clients of essential workers who access this child care program depends on your honesty and accuracy in completing this screening tool.</a:t>
            </a: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7020622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1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207673" y="3631517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92659" y="2312602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88171"/>
              </p:ext>
            </p:extLst>
          </p:nvPr>
        </p:nvGraphicFramePr>
        <p:xfrm>
          <a:off x="440700" y="2534531"/>
          <a:ext cx="6997708" cy="832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7973">
                  <a:extLst>
                    <a:ext uri="{9D8B030D-6E8A-4147-A177-3AD203B41FA5}">
                      <a16:colId xmlns:a16="http://schemas.microsoft.com/office/drawing/2014/main" val="3485825567"/>
                    </a:ext>
                  </a:extLst>
                </a:gridCol>
                <a:gridCol w="734874">
                  <a:extLst>
                    <a:ext uri="{9D8B030D-6E8A-4147-A177-3AD203B41FA5}">
                      <a16:colId xmlns:a16="http://schemas.microsoft.com/office/drawing/2014/main" val="2051900855"/>
                    </a:ext>
                  </a:extLst>
                </a:gridCol>
                <a:gridCol w="1157537">
                  <a:extLst>
                    <a:ext uri="{9D8B030D-6E8A-4147-A177-3AD203B41FA5}">
                      <a16:colId xmlns:a16="http://schemas.microsoft.com/office/drawing/2014/main" val="1925089840"/>
                    </a:ext>
                  </a:extLst>
                </a:gridCol>
                <a:gridCol w="2177324">
                  <a:extLst>
                    <a:ext uri="{9D8B030D-6E8A-4147-A177-3AD203B41FA5}">
                      <a16:colId xmlns:a16="http://schemas.microsoft.com/office/drawing/2014/main" val="1776951949"/>
                    </a:ext>
                  </a:extLst>
                </a:gridCol>
              </a:tblGrid>
              <a:tr h="2736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</a:t>
                      </a:r>
                      <a:r>
                        <a:rPr lang="en-US" sz="1100" b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100" b="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53056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CA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51712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9104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343189" y="2837905"/>
            <a:ext cx="1260475" cy="42523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618663" y="2815364"/>
            <a:ext cx="44938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618663" y="3013841"/>
            <a:ext cx="44938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5861706" y="2774396"/>
            <a:ext cx="44938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05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16" y="9604459"/>
            <a:ext cx="1682039" cy="433888"/>
          </a:xfrm>
          <a:prstGeom prst="rect">
            <a:avLst/>
          </a:prstGeom>
        </p:spPr>
      </p:pic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0" y="207559"/>
            <a:ext cx="772795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Licensed Child Care Daily COVID-19 </a:t>
            </a:r>
            <a:r>
              <a:rPr lang="en-CA" alt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</a:t>
            </a:r>
            <a:r>
              <a:rPr lang="en-CA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Screening Checklist</a:t>
            </a:r>
            <a:endParaRPr lang="en-CA" altLang="en-US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Children Attending Child Care </a:t>
            </a:r>
            <a:r>
              <a:rPr lang="en-US" altLang="en-US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en-C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86864" y="3771246"/>
            <a:ext cx="7012523" cy="1986961"/>
            <a:chOff x="404118" y="355793"/>
            <a:chExt cx="7012523" cy="1986961"/>
          </a:xfrm>
        </p:grpSpPr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404118" y="355793"/>
              <a:ext cx="6727414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6213" indent="-176213"/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 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Does this 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child have any of the following 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new or worsening 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symptoms?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(without the use of fever-reducing medication such as Tylenol, Advil, acetaminophen or ibuprofen)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432694" y="792959"/>
              <a:ext cx="6977287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Fever and / or chills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 fever is a temperature of 37.8 degrees Celsius or higher).</a:t>
              </a:r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432694" y="1023618"/>
              <a:ext cx="6977287" cy="577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Cough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(continuous, more 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than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usual), 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including 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croup. 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Croup is often a barking cough and whistling noise when breathing. 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Not </a:t>
              </a:r>
              <a:r>
                <a:rPr lang="en-US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related to other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causes such as asthma, reactive airways, or other known causes or conditions they already have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1050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436024" y="1534979"/>
              <a:ext cx="6977287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Shortness of breath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(out 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of breath, unable to breathe 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deeply).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Not </a:t>
              </a:r>
              <a:r>
                <a:rPr lang="en-US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related to other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causes or conditions you already have such as asthma.</a:t>
              </a:r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439354" y="1911867"/>
              <a:ext cx="697728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Decrease </a:t>
              </a:r>
              <a:r>
                <a:rPr lang="en-US" sz="1050" b="1" dirty="0">
                  <a:latin typeface="Arial" panose="020B0604020202020204" pitchFamily="34" charset="0"/>
                  <a:cs typeface="Arial" panose="020B0604020202020204" pitchFamily="34" charset="0"/>
                </a:rPr>
                <a:t>or loss of smell or </a:t>
              </a:r>
              <a:r>
                <a:rPr lang="en-US" sz="105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taste. 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New and not </a:t>
              </a:r>
              <a:r>
                <a:rPr lang="en-US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related to other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causes or conditions you already have such as seasonal allergies, or </a:t>
              </a:r>
              <a:r>
                <a:rPr lang="en-US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neurological </a:t>
              </a:r>
              <a:r>
                <a:rPr lang="en-US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disorders. </a:t>
              </a:r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endParaRPr lang="en-US" sz="10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21204" y="6317200"/>
            <a:ext cx="3051681" cy="1168431"/>
            <a:chOff x="4364981" y="8268876"/>
            <a:chExt cx="3051681" cy="1168431"/>
          </a:xfrm>
        </p:grpSpPr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5478221" y="8698643"/>
              <a:ext cx="1938441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entry.  Isolate and contact Health Care Professional for guidance or obtain COVID-19 test.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392377" y="5760060"/>
            <a:ext cx="697728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Nausea, vomiting  and/ or diarrhea. 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 related to known causes such as irritable bowel syndrome, anxiety, menstrual cramps., or other known causes or conditions they already have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70063"/>
              </p:ext>
            </p:extLst>
          </p:nvPr>
        </p:nvGraphicFramePr>
        <p:xfrm>
          <a:off x="399155" y="2568800"/>
          <a:ext cx="366228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30">
                  <a:extLst>
                    <a:ext uri="{9D8B030D-6E8A-4147-A177-3AD203B41FA5}">
                      <a16:colId xmlns:a16="http://schemas.microsoft.com/office/drawing/2014/main" val="2906621722"/>
                    </a:ext>
                  </a:extLst>
                </a:gridCol>
                <a:gridCol w="1254530">
                  <a:extLst>
                    <a:ext uri="{9D8B030D-6E8A-4147-A177-3AD203B41FA5}">
                      <a16:colId xmlns:a16="http://schemas.microsoft.com/office/drawing/2014/main" val="2470571432"/>
                    </a:ext>
                  </a:extLst>
                </a:gridCol>
                <a:gridCol w="1153220">
                  <a:extLst>
                    <a:ext uri="{9D8B030D-6E8A-4147-A177-3AD203B41FA5}">
                      <a16:colId xmlns:a16="http://schemas.microsoft.com/office/drawing/2014/main" val="1492955401"/>
                    </a:ext>
                  </a:extLst>
                </a:gridCol>
              </a:tblGrid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b="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lang="en-CA" sz="1100" b="0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83932"/>
                  </a:ext>
                </a:extLst>
              </a:tr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890850"/>
                  </a:ext>
                </a:extLst>
              </a:tr>
              <a:tr h="253536"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2021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r>
                        <a:rPr lang="en-C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CA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CA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71419"/>
                  </a:ext>
                </a:extLst>
              </a:tr>
            </a:tbl>
          </a:graphicData>
        </a:graphic>
      </p:graphicFrame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18770" y="7769397"/>
            <a:ext cx="6727414" cy="52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6213" indent="-176213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Did the child receive their final (or second in a two-dose series) COVID-19 vaccination dose more than 14 days ago, or have they tested positive for COVID-19 in the last 90 days and have since been cleared?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16019" y="8417257"/>
            <a:ext cx="3071865" cy="893954"/>
            <a:chOff x="4364981" y="8268876"/>
            <a:chExt cx="3071865" cy="893954"/>
          </a:xfrm>
        </p:grpSpPr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5498405" y="8747332"/>
              <a:ext cx="1938441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Skip questions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3,4,5</a:t>
              </a: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Continue to question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65" name="Right Arrow 64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77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247064" y="7578488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108615" y="2842977"/>
            <a:ext cx="555625" cy="4342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230253" y="1593077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084415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2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16" y="9604459"/>
            <a:ext cx="1682039" cy="433888"/>
          </a:xfrm>
          <a:prstGeom prst="rect">
            <a:avLst/>
          </a:prstGeom>
        </p:spPr>
      </p:pic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41625" y="6180570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399563" y="2437133"/>
            <a:ext cx="6953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In the last 10 days, has this child been identified as a “close contact” of someone who currently has COVID-19?</a:t>
            </a:r>
          </a:p>
          <a:p>
            <a:pPr marL="111125" indent="-111125"/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If public health has advised you that you do not need to self-isolate, select “No”</a:t>
            </a:r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6499" y="570033"/>
            <a:ext cx="699288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Is someone that the child lives with currently experiencing any new COVID-19 symptoms and/or waiting for test results after experiencing symptoms?</a:t>
            </a: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050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 the individual experiencing symptoms received a COVID-19 vaccination in the last 48 hours and is experiencing mild fatigue, muscle aches, and/or joint pain that only began after vaccination, select “No”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241625" y="2498859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41625" y="4371487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408239" y="4552197"/>
            <a:ext cx="709396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/>
            <a:r>
              <a:rPr lang="en-US" sz="1050" b="1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105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10 days, has the child received a </a:t>
            </a:r>
            <a:r>
              <a:rPr lang="en-US" sz="1050" dirty="0" err="1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1050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Alert exposure notification on their cell phone?</a:t>
            </a:r>
          </a:p>
          <a:p>
            <a:pPr marL="111125" indent="-111125"/>
            <a:endParaRPr lang="en-US" sz="1050" i="1" dirty="0">
              <a:solidFill>
                <a:srgbClr val="1A1A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/>
            <a:r>
              <a:rPr lang="en-US" sz="1050" i="1" dirty="0" smtClean="0">
                <a:solidFill>
                  <a:srgbClr val="1A1A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already went for a test and got a negative result, select “No”</a:t>
            </a:r>
            <a:endParaRPr lang="en-US" sz="1050" i="1" dirty="0">
              <a:solidFill>
                <a:srgbClr val="1A1A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495698" y="1550886"/>
            <a:ext cx="3051681" cy="736417"/>
            <a:chOff x="4364981" y="8268876"/>
            <a:chExt cx="3051681" cy="736417"/>
          </a:xfrm>
        </p:grpSpPr>
        <p:sp>
          <p:nvSpPr>
            <p:cNvPr id="56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Right Arrow 61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63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500883" y="3323468"/>
            <a:ext cx="3051681" cy="736417"/>
            <a:chOff x="4364981" y="8268876"/>
            <a:chExt cx="3051681" cy="736417"/>
          </a:xfrm>
        </p:grpSpPr>
        <p:sp>
          <p:nvSpPr>
            <p:cNvPr id="66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71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Right Arrow 76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81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495698" y="5121512"/>
            <a:ext cx="3051681" cy="736417"/>
            <a:chOff x="4364981" y="8268876"/>
            <a:chExt cx="3051681" cy="736417"/>
          </a:xfrm>
        </p:grpSpPr>
        <p:sp>
          <p:nvSpPr>
            <p:cNvPr id="88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95" name="Right Arrow 94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97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Right Arrow 99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416499" y="6180570"/>
            <a:ext cx="738835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14 days, has this child travelled outside of Canada </a:t>
            </a:r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AND:</a:t>
            </a:r>
            <a:endParaRPr lang="en-US" sz="105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advised to quarantine as per the federal quarantine requirements </a:t>
            </a:r>
          </a:p>
          <a:p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AND/OR</a:t>
            </a:r>
            <a:endParaRPr lang="en-US" sz="105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child under the age of 12 and not fully vaccinated?</a:t>
            </a:r>
          </a:p>
          <a:p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travel was solely due to a cross border custody arrangement, select “No.”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500883" y="7420331"/>
            <a:ext cx="3051681" cy="736417"/>
            <a:chOff x="4364981" y="8268876"/>
            <a:chExt cx="3051681" cy="736417"/>
          </a:xfrm>
        </p:grpSpPr>
        <p:sp>
          <p:nvSpPr>
            <p:cNvPr id="106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110" name="Right Arrow 109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112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Right Arrow 113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115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0387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404118" y="9416309"/>
            <a:ext cx="73849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initials: _____________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207673" y="8731254"/>
            <a:ext cx="7339706" cy="13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084415" y="9807515"/>
            <a:ext cx="83557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Pg. 3 of 3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404117" y="9053628"/>
            <a:ext cx="766363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Parent/caregiver name:   _______________________   Parent/caregiver Signature:____________________________</a:t>
            </a:r>
            <a:endParaRPr lang="en-US" alt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387480" y="6999504"/>
            <a:ext cx="73849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of personal information</a:t>
            </a:r>
            <a:endParaRPr lang="en-US" alt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207673" y="6693134"/>
            <a:ext cx="7339706" cy="13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46876" y="9807515"/>
            <a:ext cx="224950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V.9. Last updated: September 7, 2021</a:t>
            </a:r>
            <a:endParaRPr lang="en-US" altLang="en-US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241625" y="2201371"/>
            <a:ext cx="7342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0646" y="2262618"/>
            <a:ext cx="738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CA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last 10 days, has the child tested positive on a rapid antigen test or a home-based self-testing kit?</a:t>
            </a:r>
          </a:p>
          <a:p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child has since tested negative on a lab-based </a:t>
            </a:r>
            <a:r>
              <a:rPr lang="en-US" sz="105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test, select “No.”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0646" y="299979"/>
            <a:ext cx="738835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05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doctor, health care provider or public health unit told you that the child should currently be isolating (staying at home)?</a:t>
            </a:r>
          </a:p>
          <a:p>
            <a:pPr marL="174625" indent="-174625"/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can be because of an outbreak or contact </a:t>
            </a:r>
            <a:r>
              <a:rPr lang="en-US" sz="105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tracing.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532576" y="1316603"/>
            <a:ext cx="3051681" cy="736417"/>
            <a:chOff x="4364981" y="8268876"/>
            <a:chExt cx="3051681" cy="736417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Continue</a:t>
              </a: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34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83524" y="3244457"/>
            <a:ext cx="3051681" cy="736417"/>
            <a:chOff x="4364981" y="8268876"/>
            <a:chExt cx="3051681" cy="736417"/>
          </a:xfrm>
        </p:grpSpPr>
        <p:sp>
          <p:nvSpPr>
            <p:cNvPr id="40" name="Rectangle 5"/>
            <p:cNvSpPr>
              <a:spLocks noChangeArrowheads="1"/>
            </p:cNvSpPr>
            <p:nvPr/>
          </p:nvSpPr>
          <p:spPr bwMode="auto">
            <a:xfrm>
              <a:off x="5478221" y="8751377"/>
              <a:ext cx="1938441" cy="2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entry.</a:t>
              </a:r>
              <a:r>
                <a:rPr lang="en-US" altLang="en-US" sz="105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Isolate.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5478221" y="8268876"/>
              <a:ext cx="835573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Entry</a:t>
              </a:r>
              <a:endPara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5205191" y="8308202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590014" y="8270178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370526" y="8297105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5205191" y="8745148"/>
              <a:ext cx="298399" cy="185562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sz="1050"/>
            </a:p>
          </p:txBody>
        </p:sp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4572547" y="8707124"/>
              <a:ext cx="425269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5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en-US" alt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364981" y="8718251"/>
              <a:ext cx="207757" cy="2077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0" name="Rectangle 49"/>
          <p:cNvSpPr/>
          <p:nvPr/>
        </p:nvSpPr>
        <p:spPr>
          <a:xfrm rot="20823009">
            <a:off x="25704" y="7378025"/>
            <a:ext cx="6953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Statement</a:t>
            </a:r>
            <a:endParaRPr lang="en-CA" sz="3300" dirty="0">
              <a:solidFill>
                <a:schemeClr val="bg1">
                  <a:lumMod val="9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16251</TotalTime>
  <Words>760</Words>
  <Application>Microsoft Office PowerPoint</Application>
  <PresentationFormat>Custom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Niagara Region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Romagnoli, Amy</dc:creator>
  <cp:lastModifiedBy>Law, Eugene</cp:lastModifiedBy>
  <cp:revision>179</cp:revision>
  <cp:lastPrinted>2020-10-06T15:43:53Z</cp:lastPrinted>
  <dcterms:created xsi:type="dcterms:W3CDTF">2020-05-06T14:54:18Z</dcterms:created>
  <dcterms:modified xsi:type="dcterms:W3CDTF">2021-09-09T20:28:38Z</dcterms:modified>
</cp:coreProperties>
</file>