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gnoli, Amy" initials="RA" lastIdx="3" clrIdx="0">
    <p:extLst>
      <p:ext uri="{19B8F6BF-5375-455C-9EA6-DF929625EA0E}">
        <p15:presenceInfo xmlns:p15="http://schemas.microsoft.com/office/powerpoint/2012/main" userId="S-1-5-21-494292953-1948397803-1850952788-551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364" y="-668"/>
      </p:cViewPr>
      <p:guideLst>
        <p:guide orient="horz" pos="3384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251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342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371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721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324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04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985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89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866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414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3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834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03696" y="1753336"/>
            <a:ext cx="702940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</a:t>
            </a:r>
            <a:r>
              <a: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  <a:r>
              <a:rPr lang="en-US" alt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</a:t>
            </a:r>
            <a:endParaRPr lang="en-US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0757" y="773114"/>
            <a:ext cx="69828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 enhanced screening process must be completed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daily in licensed child care settings, as per Ministry of Health direction.  The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responses you provide will be used to determine your child’s eligibility to enter the program on the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  The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health of children, families and the clients of essential workers who access this child care program depends on your honesty and accuracy in completing this screening tool.</a:t>
            </a: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7020622" y="9807515"/>
            <a:ext cx="83557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Pg. 1 of 3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206216" y="2281445"/>
            <a:ext cx="7329075" cy="11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57543"/>
              </p:ext>
            </p:extLst>
          </p:nvPr>
        </p:nvGraphicFramePr>
        <p:xfrm>
          <a:off x="419546" y="2430855"/>
          <a:ext cx="6997708" cy="832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7973">
                  <a:extLst>
                    <a:ext uri="{9D8B030D-6E8A-4147-A177-3AD203B41FA5}">
                      <a16:colId xmlns:a16="http://schemas.microsoft.com/office/drawing/2014/main" val="3485825567"/>
                    </a:ext>
                  </a:extLst>
                </a:gridCol>
                <a:gridCol w="734874">
                  <a:extLst>
                    <a:ext uri="{9D8B030D-6E8A-4147-A177-3AD203B41FA5}">
                      <a16:colId xmlns:a16="http://schemas.microsoft.com/office/drawing/2014/main" val="2051900855"/>
                    </a:ext>
                  </a:extLst>
                </a:gridCol>
                <a:gridCol w="1157537">
                  <a:extLst>
                    <a:ext uri="{9D8B030D-6E8A-4147-A177-3AD203B41FA5}">
                      <a16:colId xmlns:a16="http://schemas.microsoft.com/office/drawing/2014/main" val="1925089840"/>
                    </a:ext>
                  </a:extLst>
                </a:gridCol>
                <a:gridCol w="2177324">
                  <a:extLst>
                    <a:ext uri="{9D8B030D-6E8A-4147-A177-3AD203B41FA5}">
                      <a16:colId xmlns:a16="http://schemas.microsoft.com/office/drawing/2014/main" val="1776951949"/>
                    </a:ext>
                  </a:extLst>
                </a:gridCol>
              </a:tblGrid>
              <a:tr h="2736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b="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</a:t>
                      </a: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</a:t>
                      </a:r>
                      <a:r>
                        <a:rPr lang="en-US" sz="1100" b="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1100" b="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</a:t>
                      </a: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53056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CA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51712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091044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5337377" y="2761091"/>
            <a:ext cx="1260475" cy="42523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632982" y="2706549"/>
            <a:ext cx="44938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6632982" y="2917434"/>
            <a:ext cx="44938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endParaRPr lang="en-US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5861706" y="2774396"/>
            <a:ext cx="44938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105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0" y="207559"/>
            <a:ext cx="7727950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Licensed Child Care Daily COVID-19 </a:t>
            </a:r>
            <a:r>
              <a:rPr lang="en-CA" alt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 </a:t>
            </a:r>
            <a:r>
              <a:rPr lang="en-CA" altLang="en-US" sz="1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Screening Checklist</a:t>
            </a:r>
            <a:endParaRPr lang="en-CA" altLang="en-US" sz="12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Child Care Centre Employees</a:t>
            </a:r>
            <a:endParaRPr lang="en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46876" y="9807515"/>
            <a:ext cx="224950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V.9. Last updated: September 7, 2021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97167" y="7936573"/>
            <a:ext cx="3051681" cy="1168431"/>
            <a:chOff x="4364981" y="8268876"/>
            <a:chExt cx="3051681" cy="1168431"/>
          </a:xfrm>
        </p:grpSpPr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5478221" y="8698643"/>
              <a:ext cx="1938441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entry.  Isolate and contact Health Care Professional for guidance or obtain COVID-19 test.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</a:p>
          </p:txBody>
        </p:sp>
        <p:sp>
          <p:nvSpPr>
            <p:cNvPr id="54" name="Right Arrow 53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Right Arrow 65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20705"/>
              </p:ext>
            </p:extLst>
          </p:nvPr>
        </p:nvGraphicFramePr>
        <p:xfrm>
          <a:off x="403558" y="2423159"/>
          <a:ext cx="366228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530">
                  <a:extLst>
                    <a:ext uri="{9D8B030D-6E8A-4147-A177-3AD203B41FA5}">
                      <a16:colId xmlns:a16="http://schemas.microsoft.com/office/drawing/2014/main" val="2906621722"/>
                    </a:ext>
                  </a:extLst>
                </a:gridCol>
                <a:gridCol w="1254530">
                  <a:extLst>
                    <a:ext uri="{9D8B030D-6E8A-4147-A177-3AD203B41FA5}">
                      <a16:colId xmlns:a16="http://schemas.microsoft.com/office/drawing/2014/main" val="2470571432"/>
                    </a:ext>
                  </a:extLst>
                </a:gridCol>
                <a:gridCol w="1153220">
                  <a:extLst>
                    <a:ext uri="{9D8B030D-6E8A-4147-A177-3AD203B41FA5}">
                      <a16:colId xmlns:a16="http://schemas.microsoft.com/office/drawing/2014/main" val="1492955401"/>
                    </a:ext>
                  </a:extLst>
                </a:gridCol>
              </a:tblGrid>
              <a:tr h="253536">
                <a:tc>
                  <a:txBody>
                    <a:bodyPr/>
                    <a:lstStyle/>
                    <a:p>
                      <a:pPr algn="l"/>
                      <a:r>
                        <a:rPr lang="en-CA" sz="1100" b="0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</a:t>
                      </a:r>
                      <a:endParaRPr lang="en-CA" sz="1100" b="0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083932"/>
                  </a:ext>
                </a:extLst>
              </a:tr>
              <a:tr h="253536">
                <a:tc>
                  <a:txBody>
                    <a:bodyPr/>
                    <a:lstStyle/>
                    <a:p>
                      <a:pPr algn="l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2021</a:t>
                      </a:r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2021</a:t>
                      </a:r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2021</a:t>
                      </a:r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890850"/>
                  </a:ext>
                </a:extLst>
              </a:tr>
              <a:tr h="253536">
                <a:tc>
                  <a:txBody>
                    <a:bodyPr/>
                    <a:lstStyle/>
                    <a:p>
                      <a:pPr algn="l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2021</a:t>
                      </a:r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r>
                        <a:rPr lang="en-C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C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771419"/>
                  </a:ext>
                </a:extLst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4063293" y="2740142"/>
            <a:ext cx="555625" cy="4342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207028" y="3483935"/>
            <a:ext cx="7209244" cy="43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9164" y="1655730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86864" y="3798894"/>
            <a:ext cx="7005863" cy="3378895"/>
            <a:chOff x="386088" y="3386537"/>
            <a:chExt cx="7005863" cy="3378895"/>
          </a:xfrm>
        </p:grpSpPr>
        <p:grpSp>
          <p:nvGrpSpPr>
            <p:cNvPr id="93" name="Group 92"/>
            <p:cNvGrpSpPr/>
            <p:nvPr/>
          </p:nvGrpSpPr>
          <p:grpSpPr>
            <a:xfrm>
              <a:off x="386088" y="3386537"/>
              <a:ext cx="7005863" cy="2181237"/>
              <a:chOff x="404118" y="355793"/>
              <a:chExt cx="7005863" cy="1988632"/>
            </a:xfrm>
          </p:grpSpPr>
          <p:sp>
            <p:nvSpPr>
              <p:cNvPr id="99" name="Rectangle 5"/>
              <p:cNvSpPr>
                <a:spLocks noChangeArrowheads="1"/>
              </p:cNvSpPr>
              <p:nvPr/>
            </p:nvSpPr>
            <p:spPr bwMode="auto">
              <a:xfrm>
                <a:off x="404118" y="355793"/>
                <a:ext cx="6727414" cy="5770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176213" indent="-176213"/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1. 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Are you currently experiencing any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of the following </a:t>
                </a:r>
                <a:r>
                  <a:rPr lang="en-US" sz="105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new or worsening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symptoms?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(without the use of fever-reducing medication such as Tylenol, Advil, acetaminophen or ibuprofen)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Rectangle 5"/>
              <p:cNvSpPr>
                <a:spLocks noChangeArrowheads="1"/>
              </p:cNvSpPr>
              <p:nvPr/>
            </p:nvSpPr>
            <p:spPr bwMode="auto">
              <a:xfrm>
                <a:off x="432694" y="792959"/>
                <a:ext cx="6977287" cy="2616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Fever and / or chills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(A fever is a temperature of 37.8 degrees Celsius or higher).</a:t>
                </a:r>
              </a:p>
            </p:txBody>
          </p:sp>
          <p:sp>
            <p:nvSpPr>
              <p:cNvPr id="101" name="Rectangle 5"/>
              <p:cNvSpPr>
                <a:spLocks noChangeArrowheads="1"/>
              </p:cNvSpPr>
              <p:nvPr/>
            </p:nvSpPr>
            <p:spPr bwMode="auto">
              <a:xfrm>
                <a:off x="432694" y="1049096"/>
                <a:ext cx="6977287" cy="526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Cough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(continuous, more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than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usual), </a:t>
                </a:r>
                <a:r>
                  <a:rPr lang="en-US" sz="105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including </a:t>
                </a:r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croup. 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Croup is often a barking cough and whistling noise when breathing. N</a:t>
                </a:r>
                <a:r>
                  <a:rPr lang="en-US" sz="105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ot </a:t>
                </a:r>
                <a:r>
                  <a:rPr lang="en-US" sz="105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related to other </a:t>
                </a:r>
                <a:r>
                  <a:rPr lang="en-US" sz="105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causes such as asthma, reactive airways</a:t>
                </a:r>
                <a:r>
                  <a:rPr lang="en-US" sz="105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05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COPD</a:t>
                </a:r>
                <a:r>
                  <a:rPr lang="en-US" sz="105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05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or other known causes or conditions they already have.</a:t>
                </a:r>
              </a:p>
            </p:txBody>
          </p:sp>
          <p:sp>
            <p:nvSpPr>
              <p:cNvPr id="102" name="Rectangle 5"/>
              <p:cNvSpPr>
                <a:spLocks noChangeArrowheads="1"/>
              </p:cNvSpPr>
              <p:nvPr/>
            </p:nvSpPr>
            <p:spPr bwMode="auto">
              <a:xfrm>
                <a:off x="432694" y="1541360"/>
                <a:ext cx="6977287" cy="4154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Shortness of breath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(out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of breath, unable to breathe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deeply). </a:t>
                </a:r>
                <a:r>
                  <a:rPr lang="en-US" sz="105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Not </a:t>
                </a:r>
                <a:r>
                  <a:rPr lang="en-US" sz="105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related to other </a:t>
                </a:r>
                <a:r>
                  <a:rPr lang="en-US" sz="105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causes or conditions you already have such as asthma.</a:t>
                </a:r>
              </a:p>
            </p:txBody>
          </p:sp>
          <p:sp>
            <p:nvSpPr>
              <p:cNvPr id="103" name="Rectangle 5"/>
              <p:cNvSpPr>
                <a:spLocks noChangeArrowheads="1"/>
              </p:cNvSpPr>
              <p:nvPr/>
            </p:nvSpPr>
            <p:spPr bwMode="auto">
              <a:xfrm>
                <a:off x="432694" y="1913538"/>
                <a:ext cx="6977287" cy="430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Decrease </a:t>
                </a:r>
                <a:r>
                  <a:rPr lang="en-US" sz="105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or loss of smell or </a:t>
                </a:r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taste.  </a:t>
                </a:r>
                <a:r>
                  <a:rPr lang="en-US" sz="105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New and not </a:t>
                </a:r>
                <a:r>
                  <a:rPr lang="en-US" sz="105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related to other </a:t>
                </a:r>
                <a:r>
                  <a:rPr lang="en-US" sz="105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causes or conditions you already have such as seasonal allergies, or </a:t>
                </a:r>
                <a:r>
                  <a:rPr lang="en-US" sz="105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neurological </a:t>
                </a:r>
                <a:r>
                  <a:rPr lang="en-US" sz="105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disorders.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endParaRPr lang="en-US" sz="105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7" name="Rectangle 5"/>
            <p:cNvSpPr>
              <a:spLocks noChangeArrowheads="1"/>
            </p:cNvSpPr>
            <p:nvPr/>
          </p:nvSpPr>
          <p:spPr bwMode="auto">
            <a:xfrm>
              <a:off x="411060" y="5571944"/>
              <a:ext cx="6977287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Muscle aches.  </a:t>
              </a:r>
              <a:r>
                <a:rPr lang="en-US" sz="105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Not related to getting a COVID-19 vaccine in the last 48 hours, or other known causes such as sudden injury or fibromyalgia. </a:t>
              </a:r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If you received a COVID-19 vaccination in the last 48 hours and are experiencing mild fatigue that only began after vaccination, select “No.”</a:t>
              </a:r>
            </a:p>
          </p:txBody>
        </p:sp>
        <p:sp>
          <p:nvSpPr>
            <p:cNvPr id="98" name="Rectangle 5"/>
            <p:cNvSpPr>
              <a:spLocks noChangeArrowheads="1"/>
            </p:cNvSpPr>
            <p:nvPr/>
          </p:nvSpPr>
          <p:spPr bwMode="auto">
            <a:xfrm>
              <a:off x="411059" y="6188351"/>
              <a:ext cx="6977287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Tiredness</a:t>
              </a:r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that is unusual (fatigue, lack of energy). </a:t>
              </a:r>
              <a:r>
                <a:rPr lang="en-US" sz="105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Not related to other known causes such as depression, insomnia, thyroid dysfunction</a:t>
              </a:r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If you received a COVID-19 vaccination in the last 48 hours and are experiencing mild muscle aches/joint pain that only began after vaccination, select “No”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16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7084415" y="9807515"/>
            <a:ext cx="83557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Pg. 2 of 3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46876" y="9807515"/>
            <a:ext cx="224950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V.9. Last updated: September 7, 2021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241625" y="6551632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625" y="2419346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41625" y="4543765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4500883" y="3564396"/>
            <a:ext cx="3051681" cy="736417"/>
            <a:chOff x="4364981" y="8268876"/>
            <a:chExt cx="3051681" cy="736417"/>
          </a:xfrm>
        </p:grpSpPr>
        <p:sp>
          <p:nvSpPr>
            <p:cNvPr id="66" name="Rectangle 5"/>
            <p:cNvSpPr>
              <a:spLocks noChangeArrowheads="1"/>
            </p:cNvSpPr>
            <p:nvPr/>
          </p:nvSpPr>
          <p:spPr bwMode="auto">
            <a:xfrm>
              <a:off x="5478221" y="8751377"/>
              <a:ext cx="1938441" cy="2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entry.</a:t>
              </a: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</a:p>
          </p:txBody>
        </p:sp>
        <p:sp>
          <p:nvSpPr>
            <p:cNvPr id="69" name="Right Arrow 68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71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Right Arrow 76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81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416499" y="520401"/>
            <a:ext cx="6727414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6213" indent="-176213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Did you receive your final (or second in a two-dose series) COVID-19 vaccination dose more than 14 days ago, or have you tested positive for COVID-19 in the last 90 days and have since been cleared?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495698" y="1255736"/>
            <a:ext cx="3071865" cy="893954"/>
            <a:chOff x="4364981" y="8268876"/>
            <a:chExt cx="3071865" cy="893954"/>
          </a:xfrm>
        </p:grpSpPr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5498405" y="8747332"/>
              <a:ext cx="1938441" cy="415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Skip questions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3,4,5</a:t>
              </a: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Continue to question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</a:p>
          </p:txBody>
        </p:sp>
        <p:sp>
          <p:nvSpPr>
            <p:cNvPr id="53" name="Right Arrow 52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67" name="Oval 66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Right Arrow 69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72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6" name="Rectangle 75"/>
          <p:cNvSpPr/>
          <p:nvPr/>
        </p:nvSpPr>
        <p:spPr>
          <a:xfrm>
            <a:off x="416499" y="2597621"/>
            <a:ext cx="699288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sz="105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Is anyone you live with currently experiencing any new COVID-19 symptoms and/or waiting for test results after experiencing symptoms?</a:t>
            </a:r>
            <a:endParaRPr lang="en-US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US" sz="1050" i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If the individual experiencing symptoms received a COVID-19 vaccination in the last 48 hours and is experiencing mild headache, fatigue, muscle aches, and/ or joint pain that only began after vaccination, select “No”</a:t>
            </a: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416499" y="4647938"/>
            <a:ext cx="6953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25" indent="-111125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 In the last 10 days, have you been identified as a “close contact” of someone who currently has COVID-19?</a:t>
            </a:r>
          </a:p>
          <a:p>
            <a:pPr marL="111125" indent="-111125"/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25" indent="-111125"/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If public health has advised you that you do not need to self-isolate, select “No”</a:t>
            </a:r>
            <a:endParaRPr lang="en-US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22604" y="6793347"/>
            <a:ext cx="709396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indent="-111125"/>
            <a:r>
              <a:rPr lang="en-US" sz="1050" b="1" dirty="0" smtClean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1050" dirty="0" smtClean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last 10 days, have you received a COVID Alert exposure notification on your cell phone?</a:t>
            </a:r>
          </a:p>
          <a:p>
            <a:pPr marL="111125" indent="-111125"/>
            <a:endParaRPr lang="en-US" sz="1050" i="1" dirty="0">
              <a:solidFill>
                <a:srgbClr val="1A1A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25" indent="-111125"/>
            <a:r>
              <a:rPr lang="en-US" sz="1050" i="1" dirty="0" smtClean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already went for a test and got a negative result, select “No”</a:t>
            </a:r>
            <a:endParaRPr lang="en-US" sz="1050" i="1" dirty="0">
              <a:solidFill>
                <a:srgbClr val="1A1A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4500883" y="5625265"/>
            <a:ext cx="3051681" cy="736417"/>
            <a:chOff x="4364981" y="8268876"/>
            <a:chExt cx="3051681" cy="736417"/>
          </a:xfrm>
        </p:grpSpPr>
        <p:sp>
          <p:nvSpPr>
            <p:cNvPr id="84" name="Rectangle 5"/>
            <p:cNvSpPr>
              <a:spLocks noChangeArrowheads="1"/>
            </p:cNvSpPr>
            <p:nvPr/>
          </p:nvSpPr>
          <p:spPr bwMode="auto">
            <a:xfrm>
              <a:off x="5478221" y="8751377"/>
              <a:ext cx="1938441" cy="2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entry.</a:t>
              </a: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</a:p>
          </p:txBody>
        </p:sp>
        <p:sp>
          <p:nvSpPr>
            <p:cNvPr id="89" name="Right Arrow 88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91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93" name="Oval 92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Right Arrow 93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96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506428" y="7669720"/>
            <a:ext cx="3051681" cy="736417"/>
            <a:chOff x="4364981" y="8268876"/>
            <a:chExt cx="3051681" cy="736417"/>
          </a:xfrm>
        </p:grpSpPr>
        <p:sp>
          <p:nvSpPr>
            <p:cNvPr id="109" name="Rectangle 5"/>
            <p:cNvSpPr>
              <a:spLocks noChangeArrowheads="1"/>
            </p:cNvSpPr>
            <p:nvPr/>
          </p:nvSpPr>
          <p:spPr bwMode="auto">
            <a:xfrm>
              <a:off x="5478221" y="8751377"/>
              <a:ext cx="1938441" cy="2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entry.</a:t>
              </a: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</a:p>
          </p:txBody>
        </p:sp>
        <p:sp>
          <p:nvSpPr>
            <p:cNvPr id="117" name="Right Arrow 116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118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119" name="Oval 118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Right Arrow 119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121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0387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traight Connector 98"/>
          <p:cNvCxnSpPr/>
          <p:nvPr/>
        </p:nvCxnSpPr>
        <p:spPr>
          <a:xfrm flipV="1">
            <a:off x="207673" y="8731254"/>
            <a:ext cx="7339706" cy="138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7084415" y="9807515"/>
            <a:ext cx="83557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Pg. 3 of 3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387480" y="6999504"/>
            <a:ext cx="73849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of personal information</a:t>
            </a:r>
            <a:endParaRPr lang="en-US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207673" y="6693134"/>
            <a:ext cx="7339706" cy="138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46876" y="9807515"/>
            <a:ext cx="224950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V.9. Last updated: September 7, 2021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367259" y="2068849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00646" y="3985899"/>
            <a:ext cx="7388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0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n-CA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last 10 days, have you tested positive on a rapid antigen test or a home-based self-testing kit?</a:t>
            </a:r>
          </a:p>
          <a:p>
            <a:endParaRPr 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105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since 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tested negative on a lab-based </a:t>
            </a:r>
            <a:r>
              <a:rPr lang="en-US" sz="105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test, select “No.”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0646" y="2049880"/>
            <a:ext cx="714673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/>
            <a:r>
              <a:rPr lang="en-US" sz="10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 doctor, health care provider or public health unit told you that you should currently be isolating (staying at home)?</a:t>
            </a:r>
          </a:p>
          <a:p>
            <a:pPr marL="174625" indent="-174625"/>
            <a:endParaRPr 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can be because of an outbreak or contact tracing.</a:t>
            </a:r>
            <a:endParaRPr 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523487" y="1115851"/>
            <a:ext cx="3051681" cy="736417"/>
            <a:chOff x="4364981" y="8268876"/>
            <a:chExt cx="3051681" cy="736417"/>
          </a:xfrm>
        </p:grpSpPr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5478221" y="8751377"/>
              <a:ext cx="1938441" cy="2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entry.</a:t>
              </a: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37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528672" y="4981787"/>
            <a:ext cx="3051681" cy="736417"/>
            <a:chOff x="4364981" y="8268876"/>
            <a:chExt cx="3051681" cy="736417"/>
          </a:xfrm>
        </p:grpSpPr>
        <p:sp>
          <p:nvSpPr>
            <p:cNvPr id="40" name="Rectangle 5"/>
            <p:cNvSpPr>
              <a:spLocks noChangeArrowheads="1"/>
            </p:cNvSpPr>
            <p:nvPr/>
          </p:nvSpPr>
          <p:spPr bwMode="auto">
            <a:xfrm>
              <a:off x="5478221" y="8751377"/>
              <a:ext cx="1938441" cy="2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entry.</a:t>
              </a: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Entry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ight Arrow 41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400646" y="363314"/>
            <a:ext cx="738835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/>
            <a:r>
              <a:rPr lang="en-US" sz="10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last 14 days, have you travelled outside of Canada and been advised to quarantine as per the federal quarantine requirements?</a:t>
            </a:r>
            <a:endParaRPr 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242998" y="3947417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4533949" y="2984620"/>
            <a:ext cx="3051681" cy="736417"/>
            <a:chOff x="4364981" y="8268876"/>
            <a:chExt cx="3051681" cy="736417"/>
          </a:xfrm>
        </p:grpSpPr>
        <p:sp>
          <p:nvSpPr>
            <p:cNvPr id="53" name="Rectangle 5"/>
            <p:cNvSpPr>
              <a:spLocks noChangeArrowheads="1"/>
            </p:cNvSpPr>
            <p:nvPr/>
          </p:nvSpPr>
          <p:spPr bwMode="auto">
            <a:xfrm>
              <a:off x="5478221" y="8751377"/>
              <a:ext cx="1938441" cy="2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entry.</a:t>
              </a: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ight Arrow 55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57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Right Arrow 58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60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404118" y="9002074"/>
            <a:ext cx="73849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name:   _________________________   Employee Signature: _______________________________</a:t>
            </a:r>
            <a:endParaRPr lang="en-US" alt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404118" y="9368602"/>
            <a:ext cx="73849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Colleague initials: _____________</a:t>
            </a:r>
            <a:endParaRPr lang="en-US" alt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 rot="21142818">
            <a:off x="1463862" y="7273255"/>
            <a:ext cx="738492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 Statement</a:t>
            </a:r>
            <a:endParaRPr lang="en-US" altLang="en-US" sz="33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7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16276</TotalTime>
  <Words>800</Words>
  <Application>Microsoft Office PowerPoint</Application>
  <PresentationFormat>Custom</PresentationFormat>
  <Paragraphs>89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Niagara Region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Romagnoli, Amy</dc:creator>
  <cp:lastModifiedBy>Law, Eugene</cp:lastModifiedBy>
  <cp:revision>184</cp:revision>
  <cp:lastPrinted>2020-10-06T15:43:53Z</cp:lastPrinted>
  <dcterms:created xsi:type="dcterms:W3CDTF">2020-05-06T14:54:18Z</dcterms:created>
  <dcterms:modified xsi:type="dcterms:W3CDTF">2021-09-09T20:24:47Z</dcterms:modified>
</cp:coreProperties>
</file>